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29"/>
  </p:notesMasterIdLst>
  <p:handoutMasterIdLst>
    <p:handoutMasterId r:id="rId30"/>
  </p:handoutMasterIdLst>
  <p:sldIdLst>
    <p:sldId id="341" r:id="rId6"/>
    <p:sldId id="367" r:id="rId7"/>
    <p:sldId id="372" r:id="rId8"/>
    <p:sldId id="377" r:id="rId9"/>
    <p:sldId id="378" r:id="rId10"/>
    <p:sldId id="368" r:id="rId11"/>
    <p:sldId id="379" r:id="rId12"/>
    <p:sldId id="380" r:id="rId13"/>
    <p:sldId id="385" r:id="rId14"/>
    <p:sldId id="381" r:id="rId15"/>
    <p:sldId id="384" r:id="rId16"/>
    <p:sldId id="383" r:id="rId17"/>
    <p:sldId id="393" r:id="rId18"/>
    <p:sldId id="394" r:id="rId19"/>
    <p:sldId id="374" r:id="rId20"/>
    <p:sldId id="375" r:id="rId21"/>
    <p:sldId id="386" r:id="rId22"/>
    <p:sldId id="388" r:id="rId23"/>
    <p:sldId id="390" r:id="rId24"/>
    <p:sldId id="391" r:id="rId25"/>
    <p:sldId id="387" r:id="rId26"/>
    <p:sldId id="395" r:id="rId27"/>
    <p:sldId id="396" r:id="rId28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CCCCFF"/>
    <a:srgbClr val="CCFFCC"/>
    <a:srgbClr val="66FF66"/>
    <a:srgbClr val="EAEAEA"/>
    <a:srgbClr val="FFFFFF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148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138" y="10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B75BFED-4BBC-440F-BD94-D669B59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12/4/2020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76380F-14BE-4882-943C-FA14E956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141D7-4CE1-4478-B1B1-2D8FF260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F9646243-7BB4-4B64-853B-98FC7F03BE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4" y="36515"/>
            <a:ext cx="2729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#90-e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Sept. 2020</a:t>
            </a: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926149D6-A078-4BB6-8569-133D47A239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dirty="0">
                <a:solidFill>
                  <a:schemeClr val="tx1"/>
                </a:solidFill>
              </a:rPr>
              <a:t>SP-201033, RP-202796, CP-20xxxx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hingsthataresmart.wiki/index.php?title=Ask_Alexa_-_Schedule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CT/Test_election_Dec2020/votingList_mtg-CT-90-e.htm" TargetMode="External"/><Relationship Id="rId2" Type="http://schemas.openxmlformats.org/officeDocument/2006/relationships/hyperlink" Target="https://www.3gpp.org/ftp/webExtensions/elections/SA/Test_election_Dec2020/votingList_mtg-SA-90-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webExtensions/elections/RAN/Test_election_Dec2020/votingList_mtg-RAN-90-e.htm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Logo_vote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64575"/>
            <a:ext cx="7886700" cy="1457221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Voting Tool</a:t>
            </a:r>
            <a:br>
              <a:rPr lang="en-GB" b="1" dirty="0"/>
            </a:br>
            <a:r>
              <a:rPr lang="en-GB" sz="4900" b="1" dirty="0">
                <a:solidFill>
                  <a:schemeClr val="tx1"/>
                </a:solidFill>
              </a:rPr>
              <a:t>Testing during TSG#90e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23888" y="3591965"/>
            <a:ext cx="3938588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3GPP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101" y="2606189"/>
            <a:ext cx="3912577" cy="3912577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(3/5)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4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B37FA76-6375-4DB3-B569-51433AB2C432}"/>
              </a:ext>
            </a:extLst>
          </p:cNvPr>
          <p:cNvSpPr/>
          <p:nvPr/>
        </p:nvSpPr>
        <p:spPr>
          <a:xfrm>
            <a:off x="7541341" y="2702415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041307-3747-4A60-9DD6-7FD63AE0657D}"/>
              </a:ext>
            </a:extLst>
          </p:cNvPr>
          <p:cNvSpPr/>
          <p:nvPr/>
        </p:nvSpPr>
        <p:spPr>
          <a:xfrm>
            <a:off x="7502014" y="4928693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F8D01-703E-4957-8A18-09822E111BE6}"/>
              </a:ext>
            </a:extLst>
          </p:cNvPr>
          <p:cNvCxnSpPr/>
          <p:nvPr/>
        </p:nvCxnSpPr>
        <p:spPr>
          <a:xfrm>
            <a:off x="3942735" y="4149217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290722" y="5932913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1140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(4/5)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A845-66AA-4C13-8A26-A6AFD3A20AF9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13" y="2238579"/>
            <a:ext cx="3836704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(5/5)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4619-307B-471A-A2AF-C557F915C078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1956621" y="2399663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633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88871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Test elections schedule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C4D846E-4901-44A4-84D1-85B866CD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54647" y="4298951"/>
            <a:ext cx="2057400" cy="2057400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3679907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RAN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550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1</a:t>
            </a:r>
            <a:r>
              <a:rPr lang="en-GB" sz="3600" baseline="30000" dirty="0"/>
              <a:t>st</a:t>
            </a:r>
            <a:r>
              <a:rPr lang="en-GB" sz="3600" dirty="0"/>
              <a:t> ballot:	Mon 07.Dec. 	13:00 UTC - Tue 08.12.20 13:00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</a:t>
            </a:r>
            <a:r>
              <a:rPr lang="en-GB" sz="3600" dirty="0">
                <a:solidFill>
                  <a:srgbClr val="FF0000"/>
                </a:solidFill>
              </a:rPr>
              <a:t>Ballot duration: 24h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2</a:t>
            </a:r>
            <a:r>
              <a:rPr lang="en-GB" sz="3600" baseline="30000" dirty="0"/>
              <a:t>nd</a:t>
            </a:r>
            <a:r>
              <a:rPr lang="en-GB" sz="3600" dirty="0"/>
              <a:t> ballot: 	Wed 09.Dec. 	13:00 UTC - Thu 10.12.20 13:00 UTC 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 (only if no Chief cook is elected in 1st ballot), </a:t>
            </a:r>
            <a:r>
              <a:rPr lang="en-GB" sz="3600" dirty="0">
                <a:solidFill>
                  <a:srgbClr val="FF0000"/>
                </a:solidFill>
              </a:rPr>
              <a:t>Ballot duration: 24h </a:t>
            </a: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3</a:t>
            </a:r>
            <a:r>
              <a:rPr lang="en-GB" sz="3600" baseline="30000" dirty="0"/>
              <a:t>rd</a:t>
            </a:r>
            <a:r>
              <a:rPr lang="en-GB" sz="3600" dirty="0"/>
              <a:t> ballot: 	Thu 10.Dec.   	14:00 UTC - Fri 11.12.20 14:00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(only if no Chief cook is elected in 2nd ballot),</a:t>
            </a:r>
            <a:r>
              <a:rPr lang="en-GB" sz="3600" dirty="0">
                <a:solidFill>
                  <a:srgbClr val="FF0000"/>
                </a:solidFill>
              </a:rPr>
              <a:t> Ballot duration: 24h </a:t>
            </a:r>
            <a:endParaRPr lang="en-GB" sz="36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6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PS: The 1</a:t>
            </a:r>
            <a:r>
              <a:rPr lang="en-GB" sz="3600" baseline="30000" dirty="0"/>
              <a:t>st</a:t>
            </a:r>
            <a:r>
              <a:rPr lang="en-GB" sz="3600" dirty="0"/>
              <a:t> ballot in TSG-RAN will coincide with the 1</a:t>
            </a:r>
            <a:r>
              <a:rPr lang="en-GB" sz="3600" baseline="30000" dirty="0"/>
              <a:t>st</a:t>
            </a:r>
            <a:r>
              <a:rPr lang="en-GB" sz="3600" dirty="0"/>
              <a:t> ballot in TSG-CT, and 3</a:t>
            </a:r>
            <a:r>
              <a:rPr lang="en-GB" sz="3600" baseline="30000" dirty="0"/>
              <a:t>rd</a:t>
            </a:r>
            <a:r>
              <a:rPr lang="en-GB" sz="3600" dirty="0"/>
              <a:t> ballot in TSG-RAN election will coincide with 1</a:t>
            </a:r>
            <a:r>
              <a:rPr lang="en-GB" sz="3600" baseline="30000" dirty="0"/>
              <a:t>st</a:t>
            </a:r>
            <a:r>
              <a:rPr lang="en-GB" sz="3600" dirty="0"/>
              <a:t> ballot in TSG-SA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7164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SA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2163097"/>
            <a:ext cx="8577975" cy="4193253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1</a:t>
            </a:r>
            <a:r>
              <a:rPr lang="en-GB" sz="2100" baseline="30000" dirty="0"/>
              <a:t>st</a:t>
            </a:r>
            <a:r>
              <a:rPr lang="en-GB" sz="2100" dirty="0"/>
              <a:t> ballot:	Thu 10.Dec.	14:00 UTC - Thu 10.Dec.2020 14:50 UTC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r>
              <a:rPr lang="en-GB" sz="2100" dirty="0">
                <a:solidFill>
                  <a:srgbClr val="FF0000"/>
                </a:solidFill>
              </a:rPr>
              <a:t>    Ballot duration: 50min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endParaRPr lang="en-GB" sz="2100" dirty="0"/>
          </a:p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2</a:t>
            </a:r>
            <a:r>
              <a:rPr lang="en-GB" sz="2100" baseline="30000" dirty="0"/>
              <a:t>nd</a:t>
            </a:r>
            <a:r>
              <a:rPr lang="en-GB" sz="2100" dirty="0"/>
              <a:t> ballot: 	Mon 14.Dec.	13:00 UTC - Mon 14.Dec.2020 13:30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    </a:t>
            </a:r>
            <a:r>
              <a:rPr lang="en-GB" sz="2100" dirty="0">
                <a:solidFill>
                  <a:srgbClr val="FF0000"/>
                </a:solidFill>
              </a:rPr>
              <a:t>Ballot duration: 30min </a:t>
            </a:r>
            <a:r>
              <a:rPr lang="en-GB" sz="2100" dirty="0"/>
              <a:t>(only if no bar handler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1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The 1</a:t>
            </a:r>
            <a:r>
              <a:rPr lang="en-GB" sz="2100" baseline="30000" dirty="0"/>
              <a:t>st</a:t>
            </a:r>
            <a:r>
              <a:rPr lang="en-GB" sz="2100" dirty="0"/>
              <a:t> ballot in TSG-SA election will coincide with the 3</a:t>
            </a:r>
            <a:r>
              <a:rPr lang="en-GB" sz="2100" baseline="30000" dirty="0"/>
              <a:t>rd</a:t>
            </a:r>
            <a:r>
              <a:rPr lang="en-GB" sz="2100" dirty="0"/>
              <a:t> ballot in TSG-RAN to provide the experience for delegates having to vote for 2 different ballots at the same time.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11906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CT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775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700" dirty="0"/>
              <a:t>1</a:t>
            </a:r>
            <a:r>
              <a:rPr lang="en-GB" sz="2700" baseline="30000" dirty="0"/>
              <a:t>st</a:t>
            </a:r>
            <a:r>
              <a:rPr lang="en-GB" sz="2700" dirty="0"/>
              <a:t> ballot</a:t>
            </a:r>
            <a:r>
              <a:rPr lang="fr-FR" sz="2700" dirty="0"/>
              <a:t>:        Mon 7.Dec. 14:00 UTC – Mon 7.Dec.2020 14:50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>
                <a:solidFill>
                  <a:srgbClr val="FF0000"/>
                </a:solidFill>
              </a:rPr>
              <a:t>   Ballot duration: 50min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7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700" dirty="0"/>
              <a:t>2</a:t>
            </a:r>
            <a:r>
              <a:rPr lang="en-GB" sz="2700" baseline="30000" dirty="0"/>
              <a:t>nd</a:t>
            </a:r>
            <a:r>
              <a:rPr lang="en-GB" sz="2700" dirty="0"/>
              <a:t> ballot</a:t>
            </a:r>
            <a:r>
              <a:rPr lang="en-US" sz="2700" dirty="0"/>
              <a:t>:        Tue 8.Dec.   </a:t>
            </a:r>
            <a:r>
              <a:rPr lang="fr-FR" sz="2700" dirty="0"/>
              <a:t>13:00 UTC – Tue 8.Dec.2020 13:30 UTC   </a:t>
            </a:r>
            <a:endParaRPr lang="en-GB" sz="27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>
                <a:solidFill>
                  <a:srgbClr val="FF0000"/>
                </a:solidFill>
              </a:rPr>
              <a:t>   Ballot duration: 30min </a:t>
            </a:r>
            <a:r>
              <a:rPr lang="en-GB" sz="2700" dirty="0"/>
              <a:t>(only if no </a:t>
            </a:r>
            <a:r>
              <a:rPr lang="en-US" sz="2700" dirty="0"/>
              <a:t>music entertainer</a:t>
            </a:r>
            <a:r>
              <a:rPr lang="en-GB" sz="2700" dirty="0"/>
              <a:t>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7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/>
              <a:t>The 1</a:t>
            </a:r>
            <a:r>
              <a:rPr lang="en-GB" sz="2700" baseline="30000" dirty="0"/>
              <a:t>st</a:t>
            </a:r>
            <a:r>
              <a:rPr lang="en-GB" sz="2700" dirty="0"/>
              <a:t> ballot in TSG-CT will coincide with the 1st ballot in TSG-RAN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2294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Voting lists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1026" name="Picture 2" descr="List - Free interface icons">
            <a:extLst>
              <a:ext uri="{FF2B5EF4-FFF2-40B4-BE49-F238E27FC236}">
                <a16:creationId xmlns:a16="http://schemas.microsoft.com/office/drawing/2014/main" id="{1C2FDCAF-41C3-45AF-BC3C-35449D89B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417361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Home page</a:t>
            </a:r>
          </a:p>
          <a:p>
            <a:pPr lvl="1"/>
            <a:r>
              <a:rPr lang="en-US" dirty="0"/>
              <a:t>Select a group in the left filter</a:t>
            </a:r>
          </a:p>
          <a:p>
            <a:pPr lvl="1"/>
            <a:r>
              <a:rPr lang="en-US" dirty="0"/>
              <a:t>Click voting right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8A4FA4-4852-4E1F-AE5C-F8FEFEBDA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3542384"/>
            <a:ext cx="80486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Voting tool - Status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203" y="1922878"/>
            <a:ext cx="7886700" cy="4351338"/>
          </a:xfrm>
        </p:spPr>
        <p:txBody>
          <a:bodyPr>
            <a:normAutofit/>
          </a:bodyPr>
          <a:lstStyle/>
          <a:p>
            <a:pPr>
              <a:buSzPct val="93000"/>
            </a:pPr>
            <a:r>
              <a:rPr lang="en-GB" sz="3000" dirty="0"/>
              <a:t>3GPP Voting tool is now</a:t>
            </a:r>
            <a:r>
              <a:rPr lang="en-GB" sz="3000" b="1" dirty="0"/>
              <a:t>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functional</a:t>
            </a:r>
            <a:r>
              <a:rPr lang="en-GB" sz="3000" b="1" dirty="0"/>
              <a:t> </a:t>
            </a:r>
            <a:r>
              <a:rPr lang="en-GB" sz="3000" dirty="0"/>
              <a:t>and is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100% compliant </a:t>
            </a:r>
            <a:r>
              <a:rPr lang="en-GB" sz="3000" dirty="0"/>
              <a:t>with the 3GPP working procedures</a:t>
            </a:r>
          </a:p>
          <a:p>
            <a:pPr marL="0" indent="0">
              <a:buSzPct val="93000"/>
              <a:buNone/>
            </a:pPr>
            <a:endParaRPr lang="en-GB" sz="3000" dirty="0"/>
          </a:p>
          <a:p>
            <a:pPr>
              <a:buSzPct val="93000"/>
            </a:pPr>
            <a:r>
              <a:rPr lang="en-GB" sz="3000" dirty="0"/>
              <a:t>Extensively tested and validated by MCC</a:t>
            </a:r>
          </a:p>
          <a:p>
            <a:pPr>
              <a:buSzPct val="93000"/>
            </a:pPr>
            <a:endParaRPr lang="en-GB" sz="3000" dirty="0"/>
          </a:p>
          <a:p>
            <a:pPr>
              <a:buSzPct val="93000"/>
            </a:pPr>
            <a:r>
              <a:rPr lang="en-IE" sz="3200" dirty="0"/>
              <a:t>So what’s next ?</a:t>
            </a:r>
            <a:endParaRPr lang="en-GB" sz="3000" dirty="0"/>
          </a:p>
          <a:p>
            <a:pPr lvl="1">
              <a:buSzPct val="93000"/>
            </a:pPr>
            <a:endParaRPr lang="en-GB" sz="2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8" name="Picture 2" descr="Has the time now come for internet voting? - BBC News">
            <a:extLst>
              <a:ext uri="{FF2B5EF4-FFF2-40B4-BE49-F238E27FC236}">
                <a16:creationId xmlns:a16="http://schemas.microsoft.com/office/drawing/2014/main" id="{847514A4-A88C-496A-BB9F-D188E50193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1011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6" y="2337904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(Old format)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Option 4: From the links below (Old format)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2"/>
              </a:rPr>
              <a:t>https://www.3gpp.org/ftp/webExtensions/elections/SA/Test_election_Dec2020/votingList_mtg-SA-90-e.htm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voting list: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3"/>
              </a:rPr>
              <a:t>https://www.3gpp.org/ftp/webExtensions/elections/CT/Test_election_Dec2020/votingList_mtg-CT-90-e.htm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4"/>
              </a:rPr>
              <a:t>https://www.3gpp.org/ftp/webExtensions/elections/RAN/Test_election_Dec2020/votingList_mtg-RAN-90-e.htm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7768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give feedback?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22</a:t>
            </a:fld>
            <a:endParaRPr lang="en-US" dirty="0"/>
          </a:p>
        </p:txBody>
      </p:sp>
      <p:pic>
        <p:nvPicPr>
          <p:cNvPr id="1026" name="Picture 2" descr="List - Free interface icons">
            <a:extLst>
              <a:ext uri="{FF2B5EF4-FFF2-40B4-BE49-F238E27FC236}">
                <a16:creationId xmlns:a16="http://schemas.microsoft.com/office/drawing/2014/main" id="{1C2FDCAF-41C3-45AF-BC3C-35449D89B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417361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01640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threads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Dedicated Email threads for collecting comments/feedback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</a:t>
            </a:r>
            <a:r>
              <a:rPr lang="en-US" sz="2200"/>
              <a:t>email thread:</a:t>
            </a:r>
            <a:endParaRPr lang="en-US" sz="22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"[SA#90-e] Elections Test Run"</a:t>
            </a:r>
            <a:endParaRPr lang="en-US" sz="14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email thread: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b="1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"[CP#90-e] Elections Test Run"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email thread: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b="1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"[90E][02][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</a:rPr>
              <a:t>Election_trial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]"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53887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election during TSG#90e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5"/>
            <a:ext cx="8174931" cy="4351338"/>
          </a:xfrm>
        </p:spPr>
        <p:txBody>
          <a:bodyPr>
            <a:normAutofit fontScale="92500"/>
          </a:bodyPr>
          <a:lstStyle/>
          <a:p>
            <a:r>
              <a:rPr lang="en-GB" dirty="0"/>
              <a:t>Test RP90e: Chief cook position</a:t>
            </a:r>
          </a:p>
          <a:p>
            <a:pPr lvl="1"/>
            <a:r>
              <a:rPr lang="en-US" i="1" dirty="0"/>
              <a:t>Given the prolonged pandemic many people have acquired new skills in their daily lives, e.g. culinary skills. Whose improved cooking skills would you trust most to prepare a nice dinner?</a:t>
            </a:r>
            <a:endParaRPr lang="en-GB" i="1" dirty="0"/>
          </a:p>
          <a:p>
            <a:r>
              <a:rPr lang="en-GB" dirty="0"/>
              <a:t>Test SP90e: Handling the bar</a:t>
            </a:r>
          </a:p>
          <a:p>
            <a:pPr lvl="1"/>
            <a:r>
              <a:rPr lang="en-US" i="1" dirty="0"/>
              <a:t>Whom of the 3GPP SA WG chairs would you like to see handling the bar at the celebration party during the first post-pandemic face-to-face meeting?</a:t>
            </a:r>
            <a:endParaRPr lang="en-GB" dirty="0"/>
          </a:p>
          <a:p>
            <a:r>
              <a:rPr lang="en-GB" dirty="0"/>
              <a:t>Test CP90e: </a:t>
            </a:r>
            <a:r>
              <a:rPr lang="en-US" dirty="0"/>
              <a:t>Music entertainer</a:t>
            </a:r>
          </a:p>
          <a:p>
            <a:pPr lvl="1"/>
            <a:r>
              <a:rPr lang="en-US" i="1" dirty="0"/>
              <a:t>For the celebration party in preparation for the first post-pandemic face-to-face meeting, who should be in charge of the Music?</a:t>
            </a:r>
            <a:endParaRPr lang="en-GB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access the Tool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06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42" y="4709980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56119" y="3952568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 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fully IE-compatible: Please use a different browser (e.g. Chrome, Firefox, …)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/>
              <a:t>How to cast a vote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1178642D-06B1-44DB-9ADD-C622CFA75B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12310" y="3686637"/>
            <a:ext cx="2703871" cy="270387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3154458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(1/5)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open elections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6DC07D-D171-41E3-93D1-BB511AC69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176" y="2858145"/>
            <a:ext cx="5969056" cy="284617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295641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displayed</a:t>
            </a:r>
          </a:p>
        </p:txBody>
      </p:sp>
    </p:spTree>
    <p:extLst>
      <p:ext uri="{BB962C8B-B14F-4D97-AF65-F5344CB8AC3E}">
        <p14:creationId xmlns:p14="http://schemas.microsoft.com/office/powerpoint/2010/main" val="377724555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(2/5)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499317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</a:t>
            </a:r>
            <a:r>
              <a:rPr lang="en-GB" sz="2100" b="1" dirty="0">
                <a:solidFill>
                  <a:srgbClr val="92D050"/>
                </a:solidFill>
              </a:rPr>
              <a:t>can</a:t>
            </a:r>
            <a:r>
              <a:rPr lang="en-GB" sz="2100" dirty="0"/>
              <a:t> vote: an “Actions” menu will be visible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71" y="2485999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298095" y="3723303"/>
            <a:ext cx="8499317" cy="7799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</a:t>
            </a:r>
            <a:r>
              <a:rPr lang="en-GB" sz="2100" b="1" dirty="0">
                <a:solidFill>
                  <a:srgbClr val="FF0000"/>
                </a:solidFill>
              </a:rPr>
              <a:t>cannot</a:t>
            </a:r>
            <a:r>
              <a:rPr lang="en-GB" sz="2100" dirty="0"/>
              <a:t> vote : A message will indicate the reasons why you are not eligible to cast a vote </a:t>
            </a:r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f1f7d5e-f954-4a41-9945-5b2d1e5aad39"/>
    <ds:schemaRef ds:uri="http://purl.org/dc/terms/"/>
    <ds:schemaRef ds:uri="3be674e1-6108-4eda-9401-db85d0687b6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8657</TotalTime>
  <Words>1054</Words>
  <Application>Microsoft Office PowerPoint</Application>
  <PresentationFormat>On-screen Show (4:3)</PresentationFormat>
  <Paragraphs>148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3GPP Voting Tool Testing during TSG#90e</vt:lpstr>
      <vt:lpstr>Voting tool - Status</vt:lpstr>
      <vt:lpstr>Test election during TSG#90e</vt:lpstr>
      <vt:lpstr>How to access the Tool ?</vt:lpstr>
      <vt:lpstr>How to Access to the tool ?</vt:lpstr>
      <vt:lpstr>For a better vote experience</vt:lpstr>
      <vt:lpstr>How to cast a vote ?</vt:lpstr>
      <vt:lpstr>How to cast a vote ? (1/5)</vt:lpstr>
      <vt:lpstr>How to cast a vote ? (2/5)</vt:lpstr>
      <vt:lpstr>How to cast a vote ? (3/5)</vt:lpstr>
      <vt:lpstr>How to cast a vote ? (4/5)</vt:lpstr>
      <vt:lpstr>How to cast a vote ? (5/5)</vt:lpstr>
      <vt:lpstr>Test elections schedule</vt:lpstr>
      <vt:lpstr>RAN test election schedule</vt:lpstr>
      <vt:lpstr>SA test election schedule</vt:lpstr>
      <vt:lpstr>CT test election schedule</vt:lpstr>
      <vt:lpstr>Voting lists</vt:lpstr>
      <vt:lpstr>Voting list via the voting tool</vt:lpstr>
      <vt:lpstr>Voting list via the voting tool</vt:lpstr>
      <vt:lpstr>Voting list via the voting tool</vt:lpstr>
      <vt:lpstr>Voting list (Old format)</vt:lpstr>
      <vt:lpstr>How to give feedback?</vt:lpstr>
      <vt:lpstr>Email threads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736</cp:revision>
  <dcterms:created xsi:type="dcterms:W3CDTF">2010-02-05T13:52:04Z</dcterms:created>
  <dcterms:modified xsi:type="dcterms:W3CDTF">2020-12-04T08:25:14Z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